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74" r:id="rId10"/>
    <p:sldId id="275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72" r:id="rId39"/>
  </p:sldIdLst>
  <p:sldSz cx="12192000" cy="6858000"/>
  <p:notesSz cx="6858000" cy="9144000"/>
  <p:embeddedFontLst>
    <p:embeddedFont>
      <p:font typeface="Gill Sans" panose="020B0604020202020204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8249000b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58249000b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6870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8249000b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58249000b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8249000b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58249000b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8249000b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58249000b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249000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58249000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8249000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58249000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249000b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58249000b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8249000b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58249000b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8249000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58249000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758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81e8cf7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581e8cf7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8249000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58249000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4623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8249000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58249000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36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8249000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58249000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53043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8249000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58249000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04739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8249000b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58249000b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41585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8249000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58249000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8327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8249000b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58249000b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15327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8249000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58249000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93107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8249000b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58249000b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27175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8249000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58249000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716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8249000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58249000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98079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8249000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58249000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71879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8249000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58249000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0762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8249000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58249000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08624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8249000b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58249000b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63386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8249000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58249000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1996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8249000b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58249000b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74225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12852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81e8cf7b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581e8cf7b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81e8cf7b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581e8cf7b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81932f60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581932f60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81932f60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581932f60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81932f60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581932f60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1325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8249000b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58249000b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606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2416500" y="329307"/>
            <a:ext cx="49739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1437664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" name="Google Shape;20;p2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body" idx="1"/>
          </p:nvPr>
        </p:nvSpPr>
        <p:spPr>
          <a:xfrm rot="5400000">
            <a:off x="4527910" y="-1060599"/>
            <a:ext cx="3450613" cy="960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8" name="Google Shape;88;p11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 rot="5400000">
            <a:off x="7917038" y="2321047"/>
            <a:ext cx="4659889" cy="16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 rot="5400000">
            <a:off x="3029143" y="-785498"/>
            <a:ext cx="4659889" cy="782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5" name="Google Shape;95;p12"/>
          <p:cNvCxnSpPr/>
          <p:nvPr/>
        </p:nvCxnSpPr>
        <p:spPr>
          <a:xfrm>
            <a:off x="9439111" y="798973"/>
            <a:ext cx="0" cy="4659889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" name="Google Shape;27;p3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4"/>
          <p:cNvCxnSpPr/>
          <p:nvPr/>
        </p:nvCxnSpPr>
        <p:spPr>
          <a:xfrm>
            <a:off x="1454239" y="3804985"/>
            <a:ext cx="8630446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2" name="Google Shape;42;p5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1447191" y="2824269"/>
            <a:ext cx="4645152" cy="2644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412362" y="2023003"/>
            <a:ext cx="4645152" cy="80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412362" y="2821491"/>
            <a:ext cx="4645152" cy="263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" name="Google Shape;52;p6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" name="Google Shape;58;p7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5043714" y="798974"/>
            <a:ext cx="6012470" cy="465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1444671" y="3205491"/>
            <a:ext cx="3275013" cy="22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" name="Google Shape;70;p9"/>
          <p:cNvCxnSpPr/>
          <p:nvPr/>
        </p:nvCxnSpPr>
        <p:spPr>
          <a:xfrm>
            <a:off x="1448280" y="3205491"/>
            <a:ext cx="3269490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0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73" name="Google Shape;73;p10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dist="228600" dir="4740000" sx="98000" sy="98000" algn="tl" rotWithShape="0">
                <a:srgbClr val="000000">
                  <a:alpha val="3372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ap="flat" cmpd="sng">
              <a:solidFill>
                <a:srgbClr val="19191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>
            <a:spLocks noGrp="1"/>
          </p:cNvSpPr>
          <p:nvPr>
            <p:ph type="pic" idx="2"/>
          </p:nvPr>
        </p:nvSpPr>
        <p:spPr>
          <a:xfrm>
            <a:off x="8124389" y="1122542"/>
            <a:ext cx="2791171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"/>
          </p:nvPr>
        </p:nvSpPr>
        <p:spPr>
          <a:xfrm>
            <a:off x="1450329" y="3145992"/>
            <a:ext cx="5524404" cy="200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1447382" y="5469856"/>
            <a:ext cx="5527351" cy="32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447382" y="318640"/>
            <a:ext cx="5541004" cy="32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" name="Google Shape;81;p10"/>
          <p:cNvCxnSpPr/>
          <p:nvPr/>
        </p:nvCxnSpPr>
        <p:spPr>
          <a:xfrm>
            <a:off x="1447382" y="3143605"/>
            <a:ext cx="5527351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7;p1"/>
          <p:cNvPicPr preferRelativeResize="0"/>
          <p:nvPr/>
        </p:nvPicPr>
        <p:blipFill rotWithShape="1">
          <a:blip r:embed="rId13">
            <a:alphaModFix/>
          </a:blip>
          <a:srcRect t="1538" b="-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ctrTitle"/>
          </p:nvPr>
        </p:nvSpPr>
        <p:spPr>
          <a:xfrm>
            <a:off x="0" y="114101"/>
            <a:ext cx="12192000" cy="1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Times New Roman"/>
              <a:buNone/>
            </a:pPr>
            <a:r>
              <a:rPr lang="en-US" sz="3959" b="1" dirty="0">
                <a:latin typeface="Times New Roman"/>
                <a:ea typeface="Times New Roman"/>
                <a:cs typeface="Times New Roman"/>
                <a:sym typeface="Times New Roman"/>
              </a:rPr>
              <a:t>BÀI THUYẾT TRÌNH</a:t>
            </a:r>
            <a:br>
              <a:rPr lang="en-US" sz="3959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959" dirty="0">
                <a:latin typeface="Times New Roman"/>
                <a:ea typeface="Times New Roman"/>
                <a:cs typeface="Times New Roman"/>
                <a:sym typeface="Times New Roman"/>
              </a:rPr>
              <a:t>MÔN : PHÂN TÍCH YÊU CẦU PHẦN MỀM</a:t>
            </a:r>
            <a:endParaRPr sz="3959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"/>
          </p:nvPr>
        </p:nvSpPr>
        <p:spPr>
          <a:xfrm>
            <a:off x="211500" y="1687450"/>
            <a:ext cx="117690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85"/>
              <a:buNone/>
            </a:pPr>
            <a:r>
              <a:rPr lang="en-US" sz="4185" dirty="0" err="1"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r>
              <a:rPr lang="en-US" sz="4185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185" dirty="0" err="1">
                <a:latin typeface="Times New Roman"/>
                <a:ea typeface="Times New Roman"/>
                <a:cs typeface="Times New Roman"/>
                <a:sym typeface="Times New Roman"/>
              </a:rPr>
              <a:t>tài</a:t>
            </a:r>
            <a:r>
              <a:rPr lang="en-US" sz="4185" dirty="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4185" dirty="0" err="1">
                <a:latin typeface="Times New Roman"/>
                <a:ea typeface="Times New Roman"/>
                <a:cs typeface="Times New Roman"/>
                <a:sym typeface="Times New Roman"/>
              </a:rPr>
              <a:t>Tìm</a:t>
            </a:r>
            <a:r>
              <a:rPr lang="en-US" sz="4185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185" dirty="0" err="1">
                <a:latin typeface="Times New Roman"/>
                <a:ea typeface="Times New Roman"/>
                <a:cs typeface="Times New Roman"/>
                <a:sym typeface="Times New Roman"/>
              </a:rPr>
              <a:t>hiểu</a:t>
            </a:r>
            <a:r>
              <a:rPr lang="en-US" sz="4185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185" dirty="0" err="1"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4185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185" dirty="0" err="1">
                <a:latin typeface="Times New Roman"/>
                <a:ea typeface="Times New Roman"/>
                <a:cs typeface="Times New Roman"/>
                <a:sym typeface="Times New Roman"/>
              </a:rPr>
              <a:t>mô</a:t>
            </a:r>
            <a:r>
              <a:rPr lang="en-US" sz="4185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185" dirty="0" err="1">
                <a:latin typeface="Times New Roman"/>
                <a:ea typeface="Times New Roman"/>
                <a:cs typeface="Times New Roman"/>
                <a:sym typeface="Times New Roman"/>
              </a:rPr>
              <a:t>hình</a:t>
            </a:r>
            <a:r>
              <a:rPr lang="en-US" sz="4185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185" dirty="0" err="1">
                <a:latin typeface="Times New Roman"/>
                <a:ea typeface="Times New Roman"/>
                <a:cs typeface="Times New Roman"/>
                <a:sym typeface="Times New Roman"/>
              </a:rPr>
              <a:t>hóa</a:t>
            </a:r>
            <a:r>
              <a:rPr lang="en-US" sz="4185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185" dirty="0" err="1">
                <a:latin typeface="Times New Roman"/>
                <a:ea typeface="Times New Roman"/>
                <a:cs typeface="Times New Roman"/>
                <a:sym typeface="Times New Roman"/>
              </a:rPr>
              <a:t>hệ</a:t>
            </a:r>
            <a:r>
              <a:rPr lang="en-US" sz="4185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185" dirty="0" err="1">
                <a:latin typeface="Times New Roman"/>
                <a:ea typeface="Times New Roman"/>
                <a:cs typeface="Times New Roman"/>
                <a:sym typeface="Times New Roman"/>
              </a:rPr>
              <a:t>thống</a:t>
            </a:r>
            <a:r>
              <a:rPr lang="en-US" sz="4185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185" dirty="0" err="1">
                <a:latin typeface="Times New Roman"/>
                <a:ea typeface="Times New Roman"/>
                <a:cs typeface="Times New Roman"/>
                <a:sym typeface="Times New Roman"/>
              </a:rPr>
              <a:t>bán</a:t>
            </a:r>
            <a:r>
              <a:rPr lang="en-US" sz="4185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185" dirty="0" err="1">
                <a:latin typeface="Times New Roman"/>
                <a:ea typeface="Times New Roman"/>
                <a:cs typeface="Times New Roman"/>
                <a:sym typeface="Times New Roman"/>
              </a:rPr>
              <a:t>thuốc</a:t>
            </a:r>
            <a:endParaRPr sz="4185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85"/>
              <a:buNone/>
            </a:pPr>
            <a:r>
              <a:rPr lang="en-US" sz="4185" dirty="0" err="1">
                <a:latin typeface="Times New Roman"/>
                <a:ea typeface="Times New Roman"/>
                <a:cs typeface="Times New Roman"/>
                <a:sym typeface="Times New Roman"/>
              </a:rPr>
              <a:t>Nhóm</a:t>
            </a:r>
            <a:r>
              <a:rPr lang="en-US" sz="4185" dirty="0">
                <a:latin typeface="Times New Roman"/>
                <a:ea typeface="Times New Roman"/>
                <a:cs typeface="Times New Roman"/>
                <a:sym typeface="Times New Roman"/>
              </a:rPr>
              <a:t> 10</a:t>
            </a:r>
            <a:endParaRPr sz="4185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95"/>
              <a:buNone/>
            </a:pPr>
            <a:r>
              <a:rPr lang="en-US" sz="1395" b="1" dirty="0">
                <a:latin typeface="Times New Roman"/>
                <a:ea typeface="Times New Roman"/>
                <a:cs typeface="Times New Roman"/>
                <a:sym typeface="Times New Roman"/>
              </a:rPr>
              <a:t>			               				</a:t>
            </a:r>
            <a:endParaRPr dirty="0"/>
          </a:p>
        </p:txBody>
      </p:sp>
      <p:sp>
        <p:nvSpPr>
          <p:cNvPr id="102" name="Google Shape;102;p13"/>
          <p:cNvSpPr txBox="1"/>
          <p:nvPr/>
        </p:nvSpPr>
        <p:spPr>
          <a:xfrm>
            <a:off x="7057748" y="3572315"/>
            <a:ext cx="5007006" cy="2428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Nhóm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sinh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viên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thực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hiện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Nguyễn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Bình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Minh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Nguyễn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Thị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Mừng</a:t>
            </a:r>
            <a:endParaRPr lang="en-US"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           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Đinh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Hoàng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Nam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           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Đào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Duy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Nam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           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Phạm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Ngọc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Minh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Giáo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viên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hướng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dẫn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TS.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Nguyễn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Thị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Thanh Tú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II- TÀI LIỆU SRS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1451575" y="2015724"/>
            <a:ext cx="9603300" cy="40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Yêu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cầu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 phi </a:t>
            </a: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chức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năng</a:t>
            </a:r>
            <a:endParaRPr i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Yêu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cầu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an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toàn</a:t>
            </a:r>
            <a:endParaRPr lang="en-US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15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Lưu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trữ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backup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dữ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liệu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15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Đảm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bảo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an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toàn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cả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bên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ngoài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bên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trong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15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Đảm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bảo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an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toàn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cả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yếu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tố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con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người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phần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mềm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buSzPts val="2000"/>
              <a:buNone/>
            </a:pPr>
            <a:r>
              <a:rPr lang="vi-VN" b="1" dirty="0">
                <a:latin typeface="Times New Roman"/>
                <a:ea typeface="Times New Roman"/>
                <a:cs typeface="Times New Roman"/>
                <a:sym typeface="Times New Roman"/>
              </a:rPr>
              <a:t>Yêu cầu pháp lý</a:t>
            </a:r>
          </a:p>
          <a:p>
            <a:pPr marL="228600" lvl="0" indent="-215900">
              <a:buFont typeface="Times New Roman"/>
              <a:buChar char="•"/>
            </a:pPr>
            <a:r>
              <a:rPr lang="vi-VN" dirty="0">
                <a:latin typeface="Times New Roman"/>
                <a:ea typeface="Times New Roman"/>
                <a:cs typeface="Times New Roman"/>
                <a:sym typeface="Times New Roman"/>
              </a:rPr>
              <a:t>Yêu cầu người dùng không sử dụng hệ thống để buôn bán thuốc giả hoặc các loại thuốc mà nhà thuốc ngoài bệnh viện không được nhập</a:t>
            </a:r>
          </a:p>
          <a:p>
            <a:pPr marL="228600" lvl="0" indent="-215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720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II- TÀI LIỆU SRS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1451575" y="2015724"/>
            <a:ext cx="9603300" cy="40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Yêu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cầu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 phi </a:t>
            </a: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chức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năng</a:t>
            </a:r>
            <a:endParaRPr i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Yêu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cầu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về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giao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diện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người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dùng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15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Giao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diện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người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dùng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rõ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ràng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trực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quan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chuyên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nghiệp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indent="0">
              <a:buNone/>
            </a:pPr>
            <a:r>
              <a:rPr lang="vi-VN" b="1" dirty="0">
                <a:latin typeface="Times New Roman"/>
                <a:ea typeface="Times New Roman"/>
                <a:cs typeface="Times New Roman"/>
                <a:sym typeface="Times New Roman"/>
              </a:rPr>
              <a:t>Yêu cầu về giao diện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phần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mềm</a:t>
            </a:r>
            <a:r>
              <a:rPr lang="vi-VN" b="1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15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Hệ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thống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được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cài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đặt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trên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máy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tính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có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hệ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điều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hành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Windows 7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trở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lên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có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trình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duyệt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web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hỗ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trợ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Javascript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II- TÀI LIỆU SRS</a:t>
            </a:r>
            <a:endParaRPr dirty="0"/>
          </a:p>
        </p:txBody>
      </p:sp>
      <p:sp>
        <p:nvSpPr>
          <p:cNvPr id="157" name="Google Shape;157;p21"/>
          <p:cNvSpPr txBox="1">
            <a:spLocks noGrp="1"/>
          </p:cNvSpPr>
          <p:nvPr>
            <p:ph type="body" idx="1"/>
          </p:nvPr>
        </p:nvSpPr>
        <p:spPr>
          <a:xfrm>
            <a:off x="1451575" y="2015724"/>
            <a:ext cx="9603300" cy="40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Tính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năng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của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hệ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thống</a:t>
            </a:r>
            <a:endParaRPr i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Giao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dịch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15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thuốc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15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Sửa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mẫu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in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15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tài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khoản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người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15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Xem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lịch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sử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thao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tác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15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Xem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báo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cáo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15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đối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tác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II- TÀI LIỆU SRS</a:t>
            </a:r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body" idx="1"/>
          </p:nvPr>
        </p:nvSpPr>
        <p:spPr>
          <a:xfrm>
            <a:off x="1451575" y="2015724"/>
            <a:ext cx="9603300" cy="40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Tính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năng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của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hệ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thống</a:t>
            </a:r>
            <a:endParaRPr i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tài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khoản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người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dùng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15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thu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chi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15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chi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nhánh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2.1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Biểu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đồ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Use case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tổng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quan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III- BIỂU ĐỒ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50" y="83128"/>
            <a:ext cx="11018104" cy="594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body" idx="1"/>
          </p:nvPr>
        </p:nvSpPr>
        <p:spPr>
          <a:xfrm>
            <a:off x="1451579" y="1853619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2.2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Biểu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đồ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Use case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giao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dịch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III- BIỂU ĐỒ</a:t>
            </a:r>
            <a:endParaRPr dirty="0"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626" y="2309090"/>
            <a:ext cx="8705850" cy="3744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2.3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Biểu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đồ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Use case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bán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hàng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III- BIỂU ĐỒ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82792C-28DA-426C-92FE-B30730F34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602" y="0"/>
            <a:ext cx="554879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body" idx="1"/>
          </p:nvPr>
        </p:nvSpPr>
        <p:spPr>
          <a:xfrm>
            <a:off x="1451579" y="1853619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2.4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Biểu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đồ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lớp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lập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hóa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đơn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III- BIỂU ĐỒ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9A5085-4ED4-42A6-801F-DBC9CF85B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689" y="2508693"/>
            <a:ext cx="8257735" cy="416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3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>
            <a:spLocks noGrp="1"/>
          </p:cNvSpPr>
          <p:nvPr>
            <p:ph type="ctrTitle"/>
          </p:nvPr>
        </p:nvSpPr>
        <p:spPr>
          <a:xfrm>
            <a:off x="0" y="114101"/>
            <a:ext cx="12192000" cy="1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Times New Roman"/>
              <a:buNone/>
            </a:pPr>
            <a:r>
              <a:rPr lang="en-US" sz="3959" b="1" dirty="0">
                <a:latin typeface="Times New Roman"/>
                <a:ea typeface="Times New Roman"/>
                <a:cs typeface="Times New Roman"/>
                <a:sym typeface="Times New Roman"/>
              </a:rPr>
              <a:t>BÀI THUYẾT TRÌNH</a:t>
            </a:r>
            <a:br>
              <a:rPr lang="en-US" sz="3959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959" dirty="0">
                <a:latin typeface="Times New Roman"/>
                <a:ea typeface="Times New Roman"/>
                <a:cs typeface="Times New Roman"/>
                <a:sym typeface="Times New Roman"/>
              </a:rPr>
              <a:t>MÔN : PHÂN TÍCH YÊU CẦU PHẦN MỀM</a:t>
            </a:r>
            <a:endParaRPr sz="3959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" name="Google Shape;10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483" y="1839200"/>
            <a:ext cx="4429451" cy="36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9931" y="1839200"/>
            <a:ext cx="4199626" cy="36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A38E729-6F00-4620-BCBC-AFB297420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7061" y="5608579"/>
            <a:ext cx="8637072" cy="977621"/>
          </a:xfrm>
        </p:spPr>
        <p:txBody>
          <a:bodyPr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body" idx="1"/>
          </p:nvPr>
        </p:nvSpPr>
        <p:spPr>
          <a:xfrm>
            <a:off x="1451579" y="1853619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2.5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Biểu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đồ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lớp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trả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hàng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III- BIỂU ĐỒ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6D73B-41F8-48EA-8DA4-B9C40CDCD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437" y="2481830"/>
            <a:ext cx="8131126" cy="400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body" idx="1"/>
          </p:nvPr>
        </p:nvSpPr>
        <p:spPr>
          <a:xfrm>
            <a:off x="1451579" y="1853619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2.6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Biểu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đồ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lớp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nhập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hàng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III- BIỂU ĐỒ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19BAA-34D8-4EA6-91DB-5DF762934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97" y="2325181"/>
            <a:ext cx="6998206" cy="44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6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body" idx="1"/>
          </p:nvPr>
        </p:nvSpPr>
        <p:spPr>
          <a:xfrm>
            <a:off x="1451579" y="1853619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2.7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Biểu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đồ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lớp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thuốc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III- BIỂU ĐỒ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E8821-207D-440A-9271-F4F09514E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982" y="2380904"/>
            <a:ext cx="8102991" cy="447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7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body" idx="1"/>
          </p:nvPr>
        </p:nvSpPr>
        <p:spPr>
          <a:xfrm>
            <a:off x="1451579" y="1853619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2.8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Biểu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đồ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hoạt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động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bán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hàng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III- BIỂU ĐỒ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498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án hàng">
            <a:extLst>
              <a:ext uri="{FF2B5EF4-FFF2-40B4-BE49-F238E27FC236}">
                <a16:creationId xmlns:a16="http://schemas.microsoft.com/office/drawing/2014/main" id="{C4198B71-3A9E-4513-B633-7B3E76BA7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419" y="66907"/>
            <a:ext cx="5759450" cy="629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85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body" idx="1"/>
          </p:nvPr>
        </p:nvSpPr>
        <p:spPr>
          <a:xfrm>
            <a:off x="1451579" y="1853619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2.9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Biểu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đồ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hoạt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động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nhập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hàng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III- BIỂU ĐỒ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63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hập hàng">
            <a:extLst>
              <a:ext uri="{FF2B5EF4-FFF2-40B4-BE49-F238E27FC236}">
                <a16:creationId xmlns:a16="http://schemas.microsoft.com/office/drawing/2014/main" id="{E3B0A1E5-3786-40EA-8ADA-F8321790A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966" y="0"/>
            <a:ext cx="57594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53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body" idx="1"/>
          </p:nvPr>
        </p:nvSpPr>
        <p:spPr>
          <a:xfrm>
            <a:off x="1451579" y="1853619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2.10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Biểu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đồ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hoạt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động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thiết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lập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giá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III- BIỂU ĐỒ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364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iếp Lập Giá Bán">
            <a:extLst>
              <a:ext uri="{FF2B5EF4-FFF2-40B4-BE49-F238E27FC236}">
                <a16:creationId xmlns:a16="http://schemas.microsoft.com/office/drawing/2014/main" id="{4278FB3B-33F0-46BA-AE5A-7590EF163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726" y="388090"/>
            <a:ext cx="5745163" cy="550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7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body" idx="1"/>
          </p:nvPr>
        </p:nvSpPr>
        <p:spPr>
          <a:xfrm>
            <a:off x="1451579" y="1853619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2.11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Biểu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đồ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trình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tự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bán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hàng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III- BIỂU ĐỒ</a:t>
            </a:r>
            <a:endParaRPr dirty="0"/>
          </a:p>
        </p:txBody>
      </p:sp>
      <p:pic>
        <p:nvPicPr>
          <p:cNvPr id="7170" name="Picture 44">
            <a:extLst>
              <a:ext uri="{FF2B5EF4-FFF2-40B4-BE49-F238E27FC236}">
                <a16:creationId xmlns:a16="http://schemas.microsoft.com/office/drawing/2014/main" id="{AEDD7F63-F53A-4C79-8FD2-9F9306797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115" y="2258103"/>
            <a:ext cx="5756275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895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I- MÔ TẢ LẤY YÊU CẦU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15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Phương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lấy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yêu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cầu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i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Nghiên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cứu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tài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liệu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các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phần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mềm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tương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ứng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body" idx="1"/>
          </p:nvPr>
        </p:nvSpPr>
        <p:spPr>
          <a:xfrm>
            <a:off x="1451579" y="1853619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2.12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Biểu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đồ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trình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tự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thuốc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III- BIỂU ĐỒ</a:t>
            </a:r>
            <a:endParaRPr dirty="0"/>
          </a:p>
        </p:txBody>
      </p:sp>
      <p:pic>
        <p:nvPicPr>
          <p:cNvPr id="8194" name="Picture 40">
            <a:extLst>
              <a:ext uri="{FF2B5EF4-FFF2-40B4-BE49-F238E27FC236}">
                <a16:creationId xmlns:a16="http://schemas.microsoft.com/office/drawing/2014/main" id="{B217E4CB-8FE8-4F73-A77D-996F78763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492" y="2332299"/>
            <a:ext cx="5749925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06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body" idx="1"/>
          </p:nvPr>
        </p:nvSpPr>
        <p:spPr>
          <a:xfrm>
            <a:off x="1451579" y="1853619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2.12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Biểu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đồ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trình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tự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thuốc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III- BIỂU ĐỒ</a:t>
            </a:r>
            <a:endParaRPr dirty="0"/>
          </a:p>
        </p:txBody>
      </p:sp>
      <p:pic>
        <p:nvPicPr>
          <p:cNvPr id="9218" name="Picture 41">
            <a:extLst>
              <a:ext uri="{FF2B5EF4-FFF2-40B4-BE49-F238E27FC236}">
                <a16:creationId xmlns:a16="http://schemas.microsoft.com/office/drawing/2014/main" id="{DD305276-E78E-4175-9CF9-AF8800B71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481" y="2233058"/>
            <a:ext cx="5761037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628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body" idx="1"/>
          </p:nvPr>
        </p:nvSpPr>
        <p:spPr>
          <a:xfrm>
            <a:off x="1451579" y="1853619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2.12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Biểu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đồ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trình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tự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thuốc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III- BIỂU ĐỒ</a:t>
            </a:r>
            <a:endParaRPr dirty="0"/>
          </a:p>
        </p:txBody>
      </p:sp>
      <p:pic>
        <p:nvPicPr>
          <p:cNvPr id="10242" name="Picture 42">
            <a:extLst>
              <a:ext uri="{FF2B5EF4-FFF2-40B4-BE49-F238E27FC236}">
                <a16:creationId xmlns:a16="http://schemas.microsoft.com/office/drawing/2014/main" id="{34DF27AC-181F-410D-BF93-E1BBFE03F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122" y="2205038"/>
            <a:ext cx="5764213" cy="465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03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body" idx="1"/>
          </p:nvPr>
        </p:nvSpPr>
        <p:spPr>
          <a:xfrm>
            <a:off x="1451579" y="1853619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2.13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Biểu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đồ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Abuse case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với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kẻ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tấn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công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là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người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dùng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III- BIỂU ĐỒ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551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>
            <a:extLst>
              <a:ext uri="{FF2B5EF4-FFF2-40B4-BE49-F238E27FC236}">
                <a16:creationId xmlns:a16="http://schemas.microsoft.com/office/drawing/2014/main" id="{827366CB-E7DF-486D-B214-CD602D77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568" y="823095"/>
            <a:ext cx="6392863" cy="480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26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body" idx="1"/>
          </p:nvPr>
        </p:nvSpPr>
        <p:spPr>
          <a:xfrm>
            <a:off x="1451579" y="1853619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2.14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Biểu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đồ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Abuse case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với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kẻ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tấn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công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từ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bên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ngoài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hệ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thống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III- BIỂU ĐỒ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23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>
            <a:extLst>
              <a:ext uri="{FF2B5EF4-FFF2-40B4-BE49-F238E27FC236}">
                <a16:creationId xmlns:a16="http://schemas.microsoft.com/office/drawing/2014/main" id="{FAC85854-EC9C-4169-8DF6-37B5934CD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131" y="75784"/>
            <a:ext cx="6027737" cy="602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649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KẾT LUẬN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2D248-E989-4A84-91BC-9AFD2E3FBA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bổ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sung</a:t>
            </a:r>
          </a:p>
        </p:txBody>
      </p:sp>
    </p:spTree>
    <p:extLst>
      <p:ext uri="{BB962C8B-B14F-4D97-AF65-F5344CB8AC3E}">
        <p14:creationId xmlns:p14="http://schemas.microsoft.com/office/powerpoint/2010/main" val="301892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/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CÁM ƠN CÔ VÀ CÁC BẠN ĐÃ CHÚ Ý LẮNG NGHE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5" name="Google Shape;205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624182" y="2413085"/>
            <a:ext cx="2943600" cy="25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I- MÔ TẢ LẤY YÊU CẦU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 do </a:t>
            </a: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chọn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phương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i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Dễ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hiểu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dễ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thực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hiện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đối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với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sinh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viên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15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Đỡ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tốn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kém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về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chi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phí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15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Phù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hợp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với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dự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án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có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quy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mô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nhỏ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15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Thông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tin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rõ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ràng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không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bất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đồng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về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ngôn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ngữ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khái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niệm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I- MÔ TẢ LẤY YÊU CẦU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Đối tượng hỏi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Hệ thống bán thuốc của KiotViet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II- TÀI LIỆU SRS</a:t>
            </a:r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>
            <a:off x="1451579" y="1763752"/>
            <a:ext cx="9603300" cy="428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Giới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thiệu</a:t>
            </a:r>
            <a:endParaRPr i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SzPts val="2000"/>
              <a:buNone/>
            </a:pP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Tổng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quan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marL="228600" indent="-228600">
              <a:buSzPts val="2000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Tài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liệu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này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nêu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ra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các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yêu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cầu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phần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mềm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rõ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ràng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cho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khách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hàng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các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bên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liên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quan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0" indent="0">
              <a:buSzPts val="2000"/>
              <a:buNone/>
            </a:pP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Phạm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vi: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15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Hệ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thống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được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cài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đặt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ở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các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nhà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thuốc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ngoài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bệnh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viện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tại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Việt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Nam</a:t>
            </a:r>
          </a:p>
          <a:p>
            <a:pPr marL="127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Mục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tiêu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15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Hệ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thống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cung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cấp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thao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tác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đơn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giản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để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người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dùng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nhập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bán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thuốc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15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Hệ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thống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tự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sinh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các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báo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cáo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thống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kê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tài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chính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15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Hệ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thống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giúp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thông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tin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đối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tác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II- TÀI LIỆU SRS</a:t>
            </a:r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1"/>
          </p:nvPr>
        </p:nvSpPr>
        <p:spPr>
          <a:xfrm>
            <a:off x="1451579" y="1764253"/>
            <a:ext cx="9603300" cy="4289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Ràng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buộc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thiết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kế</a:t>
            </a:r>
            <a:endParaRPr i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Môi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trường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marL="228600" indent="-228600">
              <a:buSzPts val="2000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Hệ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thống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không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phải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là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một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phần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của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hệ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thống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nào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khác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15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Sử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dụng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hệ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trị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csdl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MySQL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JDBC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để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kết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nối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thực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hiện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truy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vấn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từ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csdl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Đặc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điểm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người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dùng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15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người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dùng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Người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Người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bán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hàng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Người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có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quyền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hạn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cao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hơn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15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Người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dùng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có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trình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độ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tin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học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phổ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thông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15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Người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có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trình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độ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y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dược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từ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đại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học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trở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lên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15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Người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bán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hàng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có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trình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độ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y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dược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từ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trung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cấp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trở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lên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II- TÀI LIỆU SRS</a:t>
            </a:r>
            <a:endParaRPr dirty="0"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1"/>
          </p:nvPr>
        </p:nvSpPr>
        <p:spPr>
          <a:xfrm>
            <a:off x="1451579" y="1854119"/>
            <a:ext cx="9603300" cy="430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Ràng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buộc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thiết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kế</a:t>
            </a:r>
            <a:endParaRPr i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Ràng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buộc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bắt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buộc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marL="228600" indent="-228600">
              <a:buSzPts val="2000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Hệ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thống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phải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được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cài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đặt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trên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nền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tảng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web</a:t>
            </a: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580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II- TÀI LIỆU SRS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1451579" y="1876922"/>
            <a:ext cx="9603300" cy="426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Yêu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cầu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 phi </a:t>
            </a: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chức</a:t>
            </a:r>
            <a:r>
              <a:rPr lang="en-US" i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i="1" dirty="0" err="1">
                <a:latin typeface="Times New Roman"/>
                <a:ea typeface="Times New Roman"/>
                <a:cs typeface="Times New Roman"/>
                <a:sym typeface="Times New Roman"/>
              </a:rPr>
              <a:t>năng</a:t>
            </a:r>
            <a:endParaRPr i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Yêu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cầu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về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khả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năng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sử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dụng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Hệ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thống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dễ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hiểu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dễ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sử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dụng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có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tính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hiệu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quả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cao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dễ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nhớ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Yêu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cầu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về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hiệu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suất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15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Hiệu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suất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cao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khi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phục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vụ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tới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30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người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dùng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cùng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một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lúc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có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thể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mở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rộng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lên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100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người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dùng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cùng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một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lúc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trong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tương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lai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Yêu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cầu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bảo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mật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15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Phân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quyền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người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dùng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15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Bảo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vệ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dữ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liệu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người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dùng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đối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tác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hàng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hóa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uiExpand="1" build="p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831</Words>
  <Application>Microsoft Office PowerPoint</Application>
  <PresentationFormat>Widescreen</PresentationFormat>
  <Paragraphs>121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Times New Roman</vt:lpstr>
      <vt:lpstr>Gill Sans</vt:lpstr>
      <vt:lpstr>Gallery</vt:lpstr>
      <vt:lpstr>BÀI THUYẾT TRÌNH MÔN : PHÂN TÍCH YÊU CẦU PHẦN MỀM</vt:lpstr>
      <vt:lpstr>BÀI THUYẾT TRÌNH MÔN : PHÂN TÍCH YÊU CẦU PHẦN MỀM</vt:lpstr>
      <vt:lpstr>I- MÔ TẢ LẤY YÊU CẦU</vt:lpstr>
      <vt:lpstr>I- MÔ TẢ LẤY YÊU CẦU</vt:lpstr>
      <vt:lpstr>I- MÔ TẢ LẤY YÊU CẦU</vt:lpstr>
      <vt:lpstr>II- TÀI LIỆU SRS</vt:lpstr>
      <vt:lpstr>II- TÀI LIỆU SRS</vt:lpstr>
      <vt:lpstr>II- TÀI LIỆU SRS</vt:lpstr>
      <vt:lpstr>II- TÀI LIỆU SRS</vt:lpstr>
      <vt:lpstr>II- TÀI LIỆU SRS</vt:lpstr>
      <vt:lpstr>II- TÀI LIỆU SRS</vt:lpstr>
      <vt:lpstr>II- TÀI LIỆU SRS</vt:lpstr>
      <vt:lpstr>II- TÀI LIỆU SRS</vt:lpstr>
      <vt:lpstr>III- BIỂU ĐỒ</vt:lpstr>
      <vt:lpstr>PowerPoint Presentation</vt:lpstr>
      <vt:lpstr>III- BIỂU ĐỒ</vt:lpstr>
      <vt:lpstr>III- BIỂU ĐỒ</vt:lpstr>
      <vt:lpstr>PowerPoint Presentation</vt:lpstr>
      <vt:lpstr>III- BIỂU ĐỒ</vt:lpstr>
      <vt:lpstr>III- BIỂU ĐỒ</vt:lpstr>
      <vt:lpstr>III- BIỂU ĐỒ</vt:lpstr>
      <vt:lpstr>III- BIỂU ĐỒ</vt:lpstr>
      <vt:lpstr>III- BIỂU ĐỒ</vt:lpstr>
      <vt:lpstr>PowerPoint Presentation</vt:lpstr>
      <vt:lpstr>III- BIỂU ĐỒ</vt:lpstr>
      <vt:lpstr>PowerPoint Presentation</vt:lpstr>
      <vt:lpstr>III- BIỂU ĐỒ</vt:lpstr>
      <vt:lpstr>PowerPoint Presentation</vt:lpstr>
      <vt:lpstr>III- BIỂU ĐỒ</vt:lpstr>
      <vt:lpstr>III- BIỂU ĐỒ</vt:lpstr>
      <vt:lpstr>III- BIỂU ĐỒ</vt:lpstr>
      <vt:lpstr>III- BIỂU ĐỒ</vt:lpstr>
      <vt:lpstr>III- BIỂU ĐỒ</vt:lpstr>
      <vt:lpstr>PowerPoint Presentation</vt:lpstr>
      <vt:lpstr>III- BIỂU ĐỒ</vt:lpstr>
      <vt:lpstr>PowerPoint Presentation</vt:lpstr>
      <vt:lpstr>KẾT LUẬN</vt:lpstr>
      <vt:lpstr>CÁM ƠN CÔ VÀ CÁC BẠN ĐÃ CHÚ Ý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THUYẾT TRÌNH MÔN : PHÂN TÍCH YÊU CẦU PHẦN MỀM</dc:title>
  <cp:lastModifiedBy>Minh Nguyen Binh</cp:lastModifiedBy>
  <cp:revision>15</cp:revision>
  <dcterms:modified xsi:type="dcterms:W3CDTF">2019-04-22T02:53:27Z</dcterms:modified>
</cp:coreProperties>
</file>